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4"/>
  </p:sldMasterIdLst>
  <p:notesMasterIdLst>
    <p:notesMasterId r:id="rId20"/>
  </p:notesMasterIdLst>
  <p:sldIdLst>
    <p:sldId id="257" r:id="rId5"/>
    <p:sldId id="262" r:id="rId6"/>
    <p:sldId id="269" r:id="rId7"/>
    <p:sldId id="273" r:id="rId8"/>
    <p:sldId id="272" r:id="rId9"/>
    <p:sldId id="277" r:id="rId10"/>
    <p:sldId id="268" r:id="rId11"/>
    <p:sldId id="282" r:id="rId12"/>
    <p:sldId id="283" r:id="rId13"/>
    <p:sldId id="263" r:id="rId14"/>
    <p:sldId id="265" r:id="rId15"/>
    <p:sldId id="280" r:id="rId16"/>
    <p:sldId id="281" r:id="rId17"/>
    <p:sldId id="278" r:id="rId18"/>
    <p:sldId id="275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4529"/>
    <a:srgbClr val="2B3922"/>
    <a:srgbClr val="2E3722"/>
    <a:srgbClr val="FCF7F1"/>
    <a:srgbClr val="B8D233"/>
    <a:srgbClr val="5CC6D6"/>
    <a:srgbClr val="F8D22F"/>
    <a:srgbClr val="F03F2B"/>
    <a:srgbClr val="3488A0"/>
    <a:srgbClr val="5790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3131" autoAdjust="0"/>
  </p:normalViewPr>
  <p:slideViewPr>
    <p:cSldViewPr snapToGrid="0">
      <p:cViewPr varScale="1">
        <p:scale>
          <a:sx n="135" d="100"/>
          <a:sy n="135" d="100"/>
        </p:scale>
        <p:origin x="354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ata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svg"/><Relationship Id="rId1" Type="http://schemas.openxmlformats.org/officeDocument/2006/relationships/image" Target="../media/image5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svg"/><Relationship Id="rId1" Type="http://schemas.openxmlformats.org/officeDocument/2006/relationships/image" Target="../media/image5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9F37391-1512-455C-8E60-64889CD2D1B7}" type="doc">
      <dgm:prSet loTypeId="urn:microsoft.com/office/officeart/2018/5/layout/IconCircleLabelList" loCatId="icon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F43F7F07-FF49-44D0-B0AD-A9B50AC8E770}">
      <dgm:prSet/>
      <dgm:spPr/>
      <dgm:t>
        <a:bodyPr/>
        <a:lstStyle/>
        <a:p>
          <a:pPr>
            <a:defRPr cap="all"/>
          </a:pPr>
          <a:r>
            <a:rPr lang="en-US" dirty="0"/>
            <a:t>Keep Companies making Profits</a:t>
          </a:r>
        </a:p>
      </dgm:t>
    </dgm:pt>
    <dgm:pt modelId="{6BCE4D86-5A06-4309-AD3B-0E36AFC166B7}" type="parTrans" cxnId="{522606B3-4624-4CA8-8D0D-D422F1D3FE3D}">
      <dgm:prSet/>
      <dgm:spPr/>
      <dgm:t>
        <a:bodyPr/>
        <a:lstStyle/>
        <a:p>
          <a:endParaRPr lang="en-US"/>
        </a:p>
      </dgm:t>
    </dgm:pt>
    <dgm:pt modelId="{0F1B6482-EC81-4B4F-8ACD-C99F861AC52A}" type="sibTrans" cxnId="{522606B3-4624-4CA8-8D0D-D422F1D3FE3D}">
      <dgm:prSet/>
      <dgm:spPr/>
      <dgm:t>
        <a:bodyPr/>
        <a:lstStyle/>
        <a:p>
          <a:endParaRPr lang="en-US"/>
        </a:p>
      </dgm:t>
    </dgm:pt>
    <dgm:pt modelId="{459D31E9-CF30-4816-B5C3-33BF8C897042}">
      <dgm:prSet/>
      <dgm:spPr/>
      <dgm:t>
        <a:bodyPr/>
        <a:lstStyle/>
        <a:p>
          <a:pPr>
            <a:defRPr cap="all"/>
          </a:pPr>
          <a:r>
            <a:rPr lang="en-US"/>
            <a:t>Discourage Piling of Scooters</a:t>
          </a:r>
        </a:p>
      </dgm:t>
    </dgm:pt>
    <dgm:pt modelId="{858CDEC9-E502-4A61-85D2-D54BD516B78C}" type="parTrans" cxnId="{C40BCE13-B287-44F4-915E-F0F0B68BB314}">
      <dgm:prSet/>
      <dgm:spPr/>
      <dgm:t>
        <a:bodyPr/>
        <a:lstStyle/>
        <a:p>
          <a:endParaRPr lang="en-US"/>
        </a:p>
      </dgm:t>
    </dgm:pt>
    <dgm:pt modelId="{FCD6C6B3-E8E9-4B1F-8EE5-3A0020AD87D4}" type="sibTrans" cxnId="{C40BCE13-B287-44F4-915E-F0F0B68BB314}">
      <dgm:prSet/>
      <dgm:spPr/>
      <dgm:t>
        <a:bodyPr/>
        <a:lstStyle/>
        <a:p>
          <a:endParaRPr lang="en-US"/>
        </a:p>
      </dgm:t>
    </dgm:pt>
    <dgm:pt modelId="{D90D4F74-7C62-4BC7-915E-39D3B8986046}">
      <dgm:prSet/>
      <dgm:spPr/>
      <dgm:t>
        <a:bodyPr/>
        <a:lstStyle/>
        <a:p>
          <a:pPr>
            <a:defRPr cap="all"/>
          </a:pPr>
          <a:r>
            <a:rPr lang="en-US"/>
            <a:t>Transportation Goals</a:t>
          </a:r>
        </a:p>
      </dgm:t>
    </dgm:pt>
    <dgm:pt modelId="{EB6AA08F-0CB1-4ABD-A9B2-6E925F72D1C9}" type="parTrans" cxnId="{F4F0E0E7-3CB0-4CD4-A749-B19274D681FD}">
      <dgm:prSet/>
      <dgm:spPr/>
      <dgm:t>
        <a:bodyPr/>
        <a:lstStyle/>
        <a:p>
          <a:endParaRPr lang="en-US"/>
        </a:p>
      </dgm:t>
    </dgm:pt>
    <dgm:pt modelId="{4A3B64E7-A596-45C4-8B0E-FD48F9D2EDD7}" type="sibTrans" cxnId="{F4F0E0E7-3CB0-4CD4-A749-B19274D681FD}">
      <dgm:prSet/>
      <dgm:spPr/>
      <dgm:t>
        <a:bodyPr/>
        <a:lstStyle/>
        <a:p>
          <a:endParaRPr lang="en-US"/>
        </a:p>
      </dgm:t>
    </dgm:pt>
    <dgm:pt modelId="{5450271C-AF15-48A2-A65A-8CB4344C1EFA}" type="pres">
      <dgm:prSet presAssocID="{79F37391-1512-455C-8E60-64889CD2D1B7}" presName="root" presStyleCnt="0">
        <dgm:presLayoutVars>
          <dgm:dir/>
          <dgm:resizeHandles val="exact"/>
        </dgm:presLayoutVars>
      </dgm:prSet>
      <dgm:spPr/>
    </dgm:pt>
    <dgm:pt modelId="{2CE5A667-9443-4DD5-8FD4-FC7C03C9BDAF}" type="pres">
      <dgm:prSet presAssocID="{F43F7F07-FF49-44D0-B0AD-A9B50AC8E770}" presName="compNode" presStyleCnt="0"/>
      <dgm:spPr/>
    </dgm:pt>
    <dgm:pt modelId="{9ACDCA85-91C5-4D0A-8408-56D535846348}" type="pres">
      <dgm:prSet presAssocID="{F43F7F07-FF49-44D0-B0AD-A9B50AC8E770}" presName="iconBgRect" presStyleLbl="bgShp" presStyleIdx="0" presStyleCnt="3"/>
      <dgm:spPr/>
    </dgm:pt>
    <dgm:pt modelId="{6C927256-F1A9-4C23-816A-59AE61750CBB}" type="pres">
      <dgm:prSet presAssocID="{F43F7F07-FF49-44D0-B0AD-A9B50AC8E770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pward trend"/>
        </a:ext>
      </dgm:extLst>
    </dgm:pt>
    <dgm:pt modelId="{CA295F93-E686-48D5-9633-5486054A7105}" type="pres">
      <dgm:prSet presAssocID="{F43F7F07-FF49-44D0-B0AD-A9B50AC8E770}" presName="spaceRect" presStyleCnt="0"/>
      <dgm:spPr/>
    </dgm:pt>
    <dgm:pt modelId="{6CFA22E8-0EE8-49EB-93D5-A0B0257C2F2C}" type="pres">
      <dgm:prSet presAssocID="{F43F7F07-FF49-44D0-B0AD-A9B50AC8E770}" presName="textRect" presStyleLbl="revTx" presStyleIdx="0" presStyleCnt="3">
        <dgm:presLayoutVars>
          <dgm:chMax val="1"/>
          <dgm:chPref val="1"/>
        </dgm:presLayoutVars>
      </dgm:prSet>
      <dgm:spPr/>
    </dgm:pt>
    <dgm:pt modelId="{6D285EBC-41FD-478C-B0BD-508C14854C56}" type="pres">
      <dgm:prSet presAssocID="{0F1B6482-EC81-4B4F-8ACD-C99F861AC52A}" presName="sibTrans" presStyleCnt="0"/>
      <dgm:spPr/>
    </dgm:pt>
    <dgm:pt modelId="{A1D24CD2-3226-438E-895C-85D807F2FD9B}" type="pres">
      <dgm:prSet presAssocID="{459D31E9-CF30-4816-B5C3-33BF8C897042}" presName="compNode" presStyleCnt="0"/>
      <dgm:spPr/>
    </dgm:pt>
    <dgm:pt modelId="{60FCB65D-4101-414A-835B-ED0BFA40CE8D}" type="pres">
      <dgm:prSet presAssocID="{459D31E9-CF30-4816-B5C3-33BF8C897042}" presName="iconBgRect" presStyleLbl="bgShp" presStyleIdx="1" presStyleCnt="3"/>
      <dgm:spPr/>
    </dgm:pt>
    <dgm:pt modelId="{5967642D-4A9D-4A0E-93C1-4806F2E9BDA2}" type="pres">
      <dgm:prSet presAssocID="{459D31E9-CF30-4816-B5C3-33BF8C897042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cooter"/>
        </a:ext>
      </dgm:extLst>
    </dgm:pt>
    <dgm:pt modelId="{C49EAC62-085A-4B99-981F-8396296A903C}" type="pres">
      <dgm:prSet presAssocID="{459D31E9-CF30-4816-B5C3-33BF8C897042}" presName="spaceRect" presStyleCnt="0"/>
      <dgm:spPr/>
    </dgm:pt>
    <dgm:pt modelId="{1DCF4C38-9E5D-455D-9939-6520925E1205}" type="pres">
      <dgm:prSet presAssocID="{459D31E9-CF30-4816-B5C3-33BF8C897042}" presName="textRect" presStyleLbl="revTx" presStyleIdx="1" presStyleCnt="3">
        <dgm:presLayoutVars>
          <dgm:chMax val="1"/>
          <dgm:chPref val="1"/>
        </dgm:presLayoutVars>
      </dgm:prSet>
      <dgm:spPr/>
    </dgm:pt>
    <dgm:pt modelId="{9BAC6191-7C64-4145-97C2-71CEDE39DE8E}" type="pres">
      <dgm:prSet presAssocID="{FCD6C6B3-E8E9-4B1F-8EE5-3A0020AD87D4}" presName="sibTrans" presStyleCnt="0"/>
      <dgm:spPr/>
    </dgm:pt>
    <dgm:pt modelId="{D5925A9E-B20D-4FA0-A571-9B40B9906F3B}" type="pres">
      <dgm:prSet presAssocID="{D90D4F74-7C62-4BC7-915E-39D3B8986046}" presName="compNode" presStyleCnt="0"/>
      <dgm:spPr/>
    </dgm:pt>
    <dgm:pt modelId="{EDE8E2E4-9C81-46AA-ACF6-C0253E5DA8D0}" type="pres">
      <dgm:prSet presAssocID="{D90D4F74-7C62-4BC7-915E-39D3B8986046}" presName="iconBgRect" presStyleLbl="bgShp" presStyleIdx="2" presStyleCnt="3"/>
      <dgm:spPr/>
    </dgm:pt>
    <dgm:pt modelId="{34C9C5FD-C12A-4DAB-8C68-15EB8940DBF7}" type="pres">
      <dgm:prSet presAssocID="{D90D4F74-7C62-4BC7-915E-39D3B8986046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s"/>
        </a:ext>
      </dgm:extLst>
    </dgm:pt>
    <dgm:pt modelId="{15894E96-DFE2-4D75-9B71-3C22467BABB2}" type="pres">
      <dgm:prSet presAssocID="{D90D4F74-7C62-4BC7-915E-39D3B8986046}" presName="spaceRect" presStyleCnt="0"/>
      <dgm:spPr/>
    </dgm:pt>
    <dgm:pt modelId="{5E800E2F-9362-449E-915F-A4AE819547FD}" type="pres">
      <dgm:prSet presAssocID="{D90D4F74-7C62-4BC7-915E-39D3B8986046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71F68B01-F7C1-4C14-9070-DA37A66389C0}" type="presOf" srcId="{79F37391-1512-455C-8E60-64889CD2D1B7}" destId="{5450271C-AF15-48A2-A65A-8CB4344C1EFA}" srcOrd="0" destOrd="0" presId="urn:microsoft.com/office/officeart/2018/5/layout/IconCircleLabelList"/>
    <dgm:cxn modelId="{C40BCE13-B287-44F4-915E-F0F0B68BB314}" srcId="{79F37391-1512-455C-8E60-64889CD2D1B7}" destId="{459D31E9-CF30-4816-B5C3-33BF8C897042}" srcOrd="1" destOrd="0" parTransId="{858CDEC9-E502-4A61-85D2-D54BD516B78C}" sibTransId="{FCD6C6B3-E8E9-4B1F-8EE5-3A0020AD87D4}"/>
    <dgm:cxn modelId="{33F97035-FAF2-4742-94D8-304E801135A6}" type="presOf" srcId="{F43F7F07-FF49-44D0-B0AD-A9B50AC8E770}" destId="{6CFA22E8-0EE8-49EB-93D5-A0B0257C2F2C}" srcOrd="0" destOrd="0" presId="urn:microsoft.com/office/officeart/2018/5/layout/IconCircleLabelList"/>
    <dgm:cxn modelId="{DB12A6AC-68CE-474B-BE5C-205AFC026783}" type="presOf" srcId="{D90D4F74-7C62-4BC7-915E-39D3B8986046}" destId="{5E800E2F-9362-449E-915F-A4AE819547FD}" srcOrd="0" destOrd="0" presId="urn:microsoft.com/office/officeart/2018/5/layout/IconCircleLabelList"/>
    <dgm:cxn modelId="{522606B3-4624-4CA8-8D0D-D422F1D3FE3D}" srcId="{79F37391-1512-455C-8E60-64889CD2D1B7}" destId="{F43F7F07-FF49-44D0-B0AD-A9B50AC8E770}" srcOrd="0" destOrd="0" parTransId="{6BCE4D86-5A06-4309-AD3B-0E36AFC166B7}" sibTransId="{0F1B6482-EC81-4B4F-8ACD-C99F861AC52A}"/>
    <dgm:cxn modelId="{B11BA1DB-2F3C-4A21-AD77-1AF80718D37B}" type="presOf" srcId="{459D31E9-CF30-4816-B5C3-33BF8C897042}" destId="{1DCF4C38-9E5D-455D-9939-6520925E1205}" srcOrd="0" destOrd="0" presId="urn:microsoft.com/office/officeart/2018/5/layout/IconCircleLabelList"/>
    <dgm:cxn modelId="{F4F0E0E7-3CB0-4CD4-A749-B19274D681FD}" srcId="{79F37391-1512-455C-8E60-64889CD2D1B7}" destId="{D90D4F74-7C62-4BC7-915E-39D3B8986046}" srcOrd="2" destOrd="0" parTransId="{EB6AA08F-0CB1-4ABD-A9B2-6E925F72D1C9}" sibTransId="{4A3B64E7-A596-45C4-8B0E-FD48F9D2EDD7}"/>
    <dgm:cxn modelId="{92D55583-8D2B-4B0D-8611-D09191C79101}" type="presParOf" srcId="{5450271C-AF15-48A2-A65A-8CB4344C1EFA}" destId="{2CE5A667-9443-4DD5-8FD4-FC7C03C9BDAF}" srcOrd="0" destOrd="0" presId="urn:microsoft.com/office/officeart/2018/5/layout/IconCircleLabelList"/>
    <dgm:cxn modelId="{34249058-0E60-4481-91A2-AC8A6A529E3B}" type="presParOf" srcId="{2CE5A667-9443-4DD5-8FD4-FC7C03C9BDAF}" destId="{9ACDCA85-91C5-4D0A-8408-56D535846348}" srcOrd="0" destOrd="0" presId="urn:microsoft.com/office/officeart/2018/5/layout/IconCircleLabelList"/>
    <dgm:cxn modelId="{B2F52B7E-0B98-4C60-B363-7097D8009001}" type="presParOf" srcId="{2CE5A667-9443-4DD5-8FD4-FC7C03C9BDAF}" destId="{6C927256-F1A9-4C23-816A-59AE61750CBB}" srcOrd="1" destOrd="0" presId="urn:microsoft.com/office/officeart/2018/5/layout/IconCircleLabelList"/>
    <dgm:cxn modelId="{8D461E3C-7B8A-4D1A-A61D-C89190D5CD50}" type="presParOf" srcId="{2CE5A667-9443-4DD5-8FD4-FC7C03C9BDAF}" destId="{CA295F93-E686-48D5-9633-5486054A7105}" srcOrd="2" destOrd="0" presId="urn:microsoft.com/office/officeart/2018/5/layout/IconCircleLabelList"/>
    <dgm:cxn modelId="{69DEF424-3583-4EB4-B119-A642DBB49C35}" type="presParOf" srcId="{2CE5A667-9443-4DD5-8FD4-FC7C03C9BDAF}" destId="{6CFA22E8-0EE8-49EB-93D5-A0B0257C2F2C}" srcOrd="3" destOrd="0" presId="urn:microsoft.com/office/officeart/2018/5/layout/IconCircleLabelList"/>
    <dgm:cxn modelId="{25A98312-E67B-4CE9-BB88-40A0B137E2A2}" type="presParOf" srcId="{5450271C-AF15-48A2-A65A-8CB4344C1EFA}" destId="{6D285EBC-41FD-478C-B0BD-508C14854C56}" srcOrd="1" destOrd="0" presId="urn:microsoft.com/office/officeart/2018/5/layout/IconCircleLabelList"/>
    <dgm:cxn modelId="{E4C00B83-C968-4B8D-A73D-35A5531AAFFB}" type="presParOf" srcId="{5450271C-AF15-48A2-A65A-8CB4344C1EFA}" destId="{A1D24CD2-3226-438E-895C-85D807F2FD9B}" srcOrd="2" destOrd="0" presId="urn:microsoft.com/office/officeart/2018/5/layout/IconCircleLabelList"/>
    <dgm:cxn modelId="{7A83ADA1-DEAB-4D88-87BA-C0290BC4B028}" type="presParOf" srcId="{A1D24CD2-3226-438E-895C-85D807F2FD9B}" destId="{60FCB65D-4101-414A-835B-ED0BFA40CE8D}" srcOrd="0" destOrd="0" presId="urn:microsoft.com/office/officeart/2018/5/layout/IconCircleLabelList"/>
    <dgm:cxn modelId="{D28444BE-CA35-4581-B73B-A68DA24031D6}" type="presParOf" srcId="{A1D24CD2-3226-438E-895C-85D807F2FD9B}" destId="{5967642D-4A9D-4A0E-93C1-4806F2E9BDA2}" srcOrd="1" destOrd="0" presId="urn:microsoft.com/office/officeart/2018/5/layout/IconCircleLabelList"/>
    <dgm:cxn modelId="{34413DA7-D467-4CF9-A27B-CD342DEE1B5C}" type="presParOf" srcId="{A1D24CD2-3226-438E-895C-85D807F2FD9B}" destId="{C49EAC62-085A-4B99-981F-8396296A903C}" srcOrd="2" destOrd="0" presId="urn:microsoft.com/office/officeart/2018/5/layout/IconCircleLabelList"/>
    <dgm:cxn modelId="{9915CEEB-D673-4D1D-8430-D2289648D353}" type="presParOf" srcId="{A1D24CD2-3226-438E-895C-85D807F2FD9B}" destId="{1DCF4C38-9E5D-455D-9939-6520925E1205}" srcOrd="3" destOrd="0" presId="urn:microsoft.com/office/officeart/2018/5/layout/IconCircleLabelList"/>
    <dgm:cxn modelId="{F9A1F43B-90F2-481D-AA53-0E525D810A10}" type="presParOf" srcId="{5450271C-AF15-48A2-A65A-8CB4344C1EFA}" destId="{9BAC6191-7C64-4145-97C2-71CEDE39DE8E}" srcOrd="3" destOrd="0" presId="urn:microsoft.com/office/officeart/2018/5/layout/IconCircleLabelList"/>
    <dgm:cxn modelId="{43F235D8-B3E1-4160-99EA-5DAF41BD9FB5}" type="presParOf" srcId="{5450271C-AF15-48A2-A65A-8CB4344C1EFA}" destId="{D5925A9E-B20D-4FA0-A571-9B40B9906F3B}" srcOrd="4" destOrd="0" presId="urn:microsoft.com/office/officeart/2018/5/layout/IconCircleLabelList"/>
    <dgm:cxn modelId="{A712E9EB-9BF9-4B8B-A3AA-F3888905B2AA}" type="presParOf" srcId="{D5925A9E-B20D-4FA0-A571-9B40B9906F3B}" destId="{EDE8E2E4-9C81-46AA-ACF6-C0253E5DA8D0}" srcOrd="0" destOrd="0" presId="urn:microsoft.com/office/officeart/2018/5/layout/IconCircleLabelList"/>
    <dgm:cxn modelId="{B2CF0CDC-8C82-48F5-B231-A9AA3472A28F}" type="presParOf" srcId="{D5925A9E-B20D-4FA0-A571-9B40B9906F3B}" destId="{34C9C5FD-C12A-4DAB-8C68-15EB8940DBF7}" srcOrd="1" destOrd="0" presId="urn:microsoft.com/office/officeart/2018/5/layout/IconCircleLabelList"/>
    <dgm:cxn modelId="{824B9051-1FEB-4859-BEFE-67896308511A}" type="presParOf" srcId="{D5925A9E-B20D-4FA0-A571-9B40B9906F3B}" destId="{15894E96-DFE2-4D75-9B71-3C22467BABB2}" srcOrd="2" destOrd="0" presId="urn:microsoft.com/office/officeart/2018/5/layout/IconCircleLabelList"/>
    <dgm:cxn modelId="{EE26B618-874C-46A0-B2E9-7FF40568630E}" type="presParOf" srcId="{D5925A9E-B20D-4FA0-A571-9B40B9906F3B}" destId="{5E800E2F-9362-449E-915F-A4AE819547FD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E47D6DA-442B-46B9-AAFC-1B3095C470A1}" type="doc">
      <dgm:prSet loTypeId="urn:microsoft.com/office/officeart/2018/5/layout/IconCircleLabelList" loCatId="icon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54F8DB70-544F-4022-ADA0-3F9C929BA908}">
      <dgm:prSet/>
      <dgm:spPr/>
      <dgm:t>
        <a:bodyPr/>
        <a:lstStyle/>
        <a:p>
          <a:pPr>
            <a:defRPr cap="all"/>
          </a:pPr>
          <a:r>
            <a:rPr lang="en-US"/>
            <a:t>Scooter Riding times</a:t>
          </a:r>
        </a:p>
      </dgm:t>
    </dgm:pt>
    <dgm:pt modelId="{37E047E4-4A77-4D56-9197-D7BC30700BE1}" type="parTrans" cxnId="{CF07D4FC-3946-4A5D-A491-A60BF960355A}">
      <dgm:prSet/>
      <dgm:spPr/>
      <dgm:t>
        <a:bodyPr/>
        <a:lstStyle/>
        <a:p>
          <a:endParaRPr lang="en-US"/>
        </a:p>
      </dgm:t>
    </dgm:pt>
    <dgm:pt modelId="{70635AF1-60DD-4EBC-B0A7-FCBC1A30A89D}" type="sibTrans" cxnId="{CF07D4FC-3946-4A5D-A491-A60BF960355A}">
      <dgm:prSet/>
      <dgm:spPr/>
      <dgm:t>
        <a:bodyPr/>
        <a:lstStyle/>
        <a:p>
          <a:endParaRPr lang="en-US"/>
        </a:p>
      </dgm:t>
    </dgm:pt>
    <dgm:pt modelId="{0AC05EDB-5B85-4F0C-A45A-270D51034990}">
      <dgm:prSet/>
      <dgm:spPr/>
      <dgm:t>
        <a:bodyPr/>
        <a:lstStyle/>
        <a:p>
          <a:endParaRPr lang="en-US"/>
        </a:p>
      </dgm:t>
    </dgm:pt>
    <dgm:pt modelId="{C8BBD572-18CC-447A-AFA6-3D7E3BD8944F}" type="parTrans" cxnId="{F1880FD3-11EA-46B6-A219-B94F865D5988}">
      <dgm:prSet/>
      <dgm:spPr/>
      <dgm:t>
        <a:bodyPr/>
        <a:lstStyle/>
        <a:p>
          <a:endParaRPr lang="en-US"/>
        </a:p>
      </dgm:t>
    </dgm:pt>
    <dgm:pt modelId="{4C751AB3-021E-4549-BF0B-78533A05B35B}" type="sibTrans" cxnId="{F1880FD3-11EA-46B6-A219-B94F865D5988}">
      <dgm:prSet/>
      <dgm:spPr/>
      <dgm:t>
        <a:bodyPr/>
        <a:lstStyle/>
        <a:p>
          <a:endParaRPr lang="en-US"/>
        </a:p>
      </dgm:t>
    </dgm:pt>
    <dgm:pt modelId="{6C5D0698-157A-44BA-A391-CCE0BECB613C}" type="pres">
      <dgm:prSet presAssocID="{AE47D6DA-442B-46B9-AAFC-1B3095C470A1}" presName="root" presStyleCnt="0">
        <dgm:presLayoutVars>
          <dgm:dir/>
          <dgm:resizeHandles val="exact"/>
        </dgm:presLayoutVars>
      </dgm:prSet>
      <dgm:spPr/>
    </dgm:pt>
    <dgm:pt modelId="{B313C9FF-F6C8-4EA3-9F04-E445468262E2}" type="pres">
      <dgm:prSet presAssocID="{54F8DB70-544F-4022-ADA0-3F9C929BA908}" presName="compNode" presStyleCnt="0"/>
      <dgm:spPr/>
    </dgm:pt>
    <dgm:pt modelId="{F8996232-A8C9-485E-A11A-1A4DFE3948CC}" type="pres">
      <dgm:prSet presAssocID="{54F8DB70-544F-4022-ADA0-3F9C929BA908}" presName="iconBgRect" presStyleLbl="bgShp" presStyleIdx="0" presStyleCnt="1"/>
      <dgm:spPr/>
    </dgm:pt>
    <dgm:pt modelId="{6C33A5AA-93F5-4444-B78C-3FA2D8D718E2}" type="pres">
      <dgm:prSet presAssocID="{54F8DB70-544F-4022-ADA0-3F9C929BA908}" presName="iconRect" presStyleLbl="node1" presStyleIdx="0" presStyleCnt="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cooter"/>
        </a:ext>
      </dgm:extLst>
    </dgm:pt>
    <dgm:pt modelId="{A6FA4BCF-D41C-46E1-B753-A59F47AFE574}" type="pres">
      <dgm:prSet presAssocID="{54F8DB70-544F-4022-ADA0-3F9C929BA908}" presName="spaceRect" presStyleCnt="0"/>
      <dgm:spPr/>
    </dgm:pt>
    <dgm:pt modelId="{180D3653-8501-4126-A850-0378C0371747}" type="pres">
      <dgm:prSet presAssocID="{54F8DB70-544F-4022-ADA0-3F9C929BA908}" presName="textRect" presStyleLbl="revTx" presStyleIdx="0" presStyleCnt="1">
        <dgm:presLayoutVars>
          <dgm:chMax val="1"/>
          <dgm:chPref val="1"/>
        </dgm:presLayoutVars>
      </dgm:prSet>
      <dgm:spPr/>
    </dgm:pt>
  </dgm:ptLst>
  <dgm:cxnLst>
    <dgm:cxn modelId="{F1880FD3-11EA-46B6-A219-B94F865D5988}" srcId="{54F8DB70-544F-4022-ADA0-3F9C929BA908}" destId="{0AC05EDB-5B85-4F0C-A45A-270D51034990}" srcOrd="0" destOrd="0" parTransId="{C8BBD572-18CC-447A-AFA6-3D7E3BD8944F}" sibTransId="{4C751AB3-021E-4549-BF0B-78533A05B35B}"/>
    <dgm:cxn modelId="{5866E4D5-4B63-4808-8378-28E820EC75BF}" type="presOf" srcId="{AE47D6DA-442B-46B9-AAFC-1B3095C470A1}" destId="{6C5D0698-157A-44BA-A391-CCE0BECB613C}" srcOrd="0" destOrd="0" presId="urn:microsoft.com/office/officeart/2018/5/layout/IconCircleLabelList"/>
    <dgm:cxn modelId="{17ED8CE5-AAF2-485A-A178-5FCD4FB21403}" type="presOf" srcId="{54F8DB70-544F-4022-ADA0-3F9C929BA908}" destId="{180D3653-8501-4126-A850-0378C0371747}" srcOrd="0" destOrd="0" presId="urn:microsoft.com/office/officeart/2018/5/layout/IconCircleLabelList"/>
    <dgm:cxn modelId="{CF07D4FC-3946-4A5D-A491-A60BF960355A}" srcId="{AE47D6DA-442B-46B9-AAFC-1B3095C470A1}" destId="{54F8DB70-544F-4022-ADA0-3F9C929BA908}" srcOrd="0" destOrd="0" parTransId="{37E047E4-4A77-4D56-9197-D7BC30700BE1}" sibTransId="{70635AF1-60DD-4EBC-B0A7-FCBC1A30A89D}"/>
    <dgm:cxn modelId="{9E8374D7-2516-4C45-B23A-F90380BCDC68}" type="presParOf" srcId="{6C5D0698-157A-44BA-A391-CCE0BECB613C}" destId="{B313C9FF-F6C8-4EA3-9F04-E445468262E2}" srcOrd="0" destOrd="0" presId="urn:microsoft.com/office/officeart/2018/5/layout/IconCircleLabelList"/>
    <dgm:cxn modelId="{B30B9709-BE41-43DD-9A65-C149BE1A08AF}" type="presParOf" srcId="{B313C9FF-F6C8-4EA3-9F04-E445468262E2}" destId="{F8996232-A8C9-485E-A11A-1A4DFE3948CC}" srcOrd="0" destOrd="0" presId="urn:microsoft.com/office/officeart/2018/5/layout/IconCircleLabelList"/>
    <dgm:cxn modelId="{0BAB171B-3F65-4E80-A286-E133150DD608}" type="presParOf" srcId="{B313C9FF-F6C8-4EA3-9F04-E445468262E2}" destId="{6C33A5AA-93F5-4444-B78C-3FA2D8D718E2}" srcOrd="1" destOrd="0" presId="urn:microsoft.com/office/officeart/2018/5/layout/IconCircleLabelList"/>
    <dgm:cxn modelId="{F8FA3351-D3E5-49C0-93BE-998DDA9E6EBF}" type="presParOf" srcId="{B313C9FF-F6C8-4EA3-9F04-E445468262E2}" destId="{A6FA4BCF-D41C-46E1-B753-A59F47AFE574}" srcOrd="2" destOrd="0" presId="urn:microsoft.com/office/officeart/2018/5/layout/IconCircleLabelList"/>
    <dgm:cxn modelId="{12E121D6-F23C-412C-A371-6A3B9CE9F321}" type="presParOf" srcId="{B313C9FF-F6C8-4EA3-9F04-E445468262E2}" destId="{180D3653-8501-4126-A850-0378C0371747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CDCA85-91C5-4D0A-8408-56D535846348}">
      <dsp:nvSpPr>
        <dsp:cNvPr id="0" name=""/>
        <dsp:cNvSpPr/>
      </dsp:nvSpPr>
      <dsp:spPr>
        <a:xfrm>
          <a:off x="616949" y="372311"/>
          <a:ext cx="1818562" cy="1818562"/>
        </a:xfrm>
        <a:prstGeom prst="ellipse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927256-F1A9-4C23-816A-59AE61750CBB}">
      <dsp:nvSpPr>
        <dsp:cNvPr id="0" name=""/>
        <dsp:cNvSpPr/>
      </dsp:nvSpPr>
      <dsp:spPr>
        <a:xfrm>
          <a:off x="1004512" y="759874"/>
          <a:ext cx="1043437" cy="10434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CFA22E8-0EE8-49EB-93D5-A0B0257C2F2C}">
      <dsp:nvSpPr>
        <dsp:cNvPr id="0" name=""/>
        <dsp:cNvSpPr/>
      </dsp:nvSpPr>
      <dsp:spPr>
        <a:xfrm>
          <a:off x="35606" y="2757312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/>
            <a:t>Keep Companies making Profits</a:t>
          </a:r>
        </a:p>
      </dsp:txBody>
      <dsp:txXfrm>
        <a:off x="35606" y="2757312"/>
        <a:ext cx="2981250" cy="720000"/>
      </dsp:txXfrm>
    </dsp:sp>
    <dsp:sp modelId="{60FCB65D-4101-414A-835B-ED0BFA40CE8D}">
      <dsp:nvSpPr>
        <dsp:cNvPr id="0" name=""/>
        <dsp:cNvSpPr/>
      </dsp:nvSpPr>
      <dsp:spPr>
        <a:xfrm>
          <a:off x="4119918" y="372311"/>
          <a:ext cx="1818562" cy="1818562"/>
        </a:xfrm>
        <a:prstGeom prst="ellipse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967642D-4A9D-4A0E-93C1-4806F2E9BDA2}">
      <dsp:nvSpPr>
        <dsp:cNvPr id="0" name=""/>
        <dsp:cNvSpPr/>
      </dsp:nvSpPr>
      <dsp:spPr>
        <a:xfrm>
          <a:off x="4507481" y="759874"/>
          <a:ext cx="1043437" cy="10434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DCF4C38-9E5D-455D-9939-6520925E1205}">
      <dsp:nvSpPr>
        <dsp:cNvPr id="0" name=""/>
        <dsp:cNvSpPr/>
      </dsp:nvSpPr>
      <dsp:spPr>
        <a:xfrm>
          <a:off x="3538574" y="2757312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/>
            <a:t>Discourage Piling of Scooters</a:t>
          </a:r>
        </a:p>
      </dsp:txBody>
      <dsp:txXfrm>
        <a:off x="3538574" y="2757312"/>
        <a:ext cx="2981250" cy="720000"/>
      </dsp:txXfrm>
    </dsp:sp>
    <dsp:sp modelId="{EDE8E2E4-9C81-46AA-ACF6-C0253E5DA8D0}">
      <dsp:nvSpPr>
        <dsp:cNvPr id="0" name=""/>
        <dsp:cNvSpPr/>
      </dsp:nvSpPr>
      <dsp:spPr>
        <a:xfrm>
          <a:off x="7622887" y="372311"/>
          <a:ext cx="1818562" cy="1818562"/>
        </a:xfrm>
        <a:prstGeom prst="ellipse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C9C5FD-C12A-4DAB-8C68-15EB8940DBF7}">
      <dsp:nvSpPr>
        <dsp:cNvPr id="0" name=""/>
        <dsp:cNvSpPr/>
      </dsp:nvSpPr>
      <dsp:spPr>
        <a:xfrm>
          <a:off x="8010450" y="759874"/>
          <a:ext cx="1043437" cy="104343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E800E2F-9362-449E-915F-A4AE819547FD}">
      <dsp:nvSpPr>
        <dsp:cNvPr id="0" name=""/>
        <dsp:cNvSpPr/>
      </dsp:nvSpPr>
      <dsp:spPr>
        <a:xfrm>
          <a:off x="7041543" y="2757312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/>
            <a:t>Transportation Goals</a:t>
          </a:r>
        </a:p>
      </dsp:txBody>
      <dsp:txXfrm>
        <a:off x="7041543" y="2757312"/>
        <a:ext cx="298125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996232-A8C9-485E-A11A-1A4DFE3948CC}">
      <dsp:nvSpPr>
        <dsp:cNvPr id="0" name=""/>
        <dsp:cNvSpPr/>
      </dsp:nvSpPr>
      <dsp:spPr>
        <a:xfrm>
          <a:off x="3931199" y="124811"/>
          <a:ext cx="2196000" cy="2196000"/>
        </a:xfrm>
        <a:prstGeom prst="ellipse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33A5AA-93F5-4444-B78C-3FA2D8D718E2}">
      <dsp:nvSpPr>
        <dsp:cNvPr id="0" name=""/>
        <dsp:cNvSpPr/>
      </dsp:nvSpPr>
      <dsp:spPr>
        <a:xfrm>
          <a:off x="4399199" y="592811"/>
          <a:ext cx="1260000" cy="126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80D3653-8501-4126-A850-0378C0371747}">
      <dsp:nvSpPr>
        <dsp:cNvPr id="0" name=""/>
        <dsp:cNvSpPr/>
      </dsp:nvSpPr>
      <dsp:spPr>
        <a:xfrm>
          <a:off x="3229199" y="3004812"/>
          <a:ext cx="36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500" kern="1200"/>
            <a:t>Scooter Riding times</a:t>
          </a:r>
        </a:p>
      </dsp:txBody>
      <dsp:txXfrm>
        <a:off x="3229199" y="3004812"/>
        <a:ext cx="3600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177CF4-F219-4D96-968A-CB9835A07A3C}" type="datetimeFigureOut">
              <a:rPr lang="en-US" smtClean="0"/>
              <a:t>10/28/2021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AE1292-CDC9-486C-835C-58E8E907A7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5936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 – Robert 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E1292-CDC9-486C-835C-58E8E907A7C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1488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Introduce section and Liu &amp; Taryn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E1292-CDC9-486C-835C-58E8E907A7C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492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E1292-CDC9-486C-835C-58E8E907A7C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4278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E1292-CDC9-486C-835C-58E8E907A7C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63295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E1292-CDC9-486C-835C-58E8E907A7C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53353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Taryn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E1292-CDC9-486C-835C-58E8E907A7C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79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Agenda – Robert 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E1292-CDC9-486C-835C-58E8E907A7C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1756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Introduce section and Jackie 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E1292-CDC9-486C-835C-58E8E907A7C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1158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Jackie 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E1292-CDC9-486C-835C-58E8E907A7C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3577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Jackie 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E1292-CDC9-486C-835C-58E8E907A7C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1681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Introduce section and Michael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E1292-CDC9-486C-835C-58E8E907A7C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8573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Michael 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E1292-CDC9-486C-835C-58E8E907A7C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8900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Micheal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E1292-CDC9-486C-835C-58E8E907A7C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5354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Michael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E1292-CDC9-486C-835C-58E8E907A7C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7666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10/28/2021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10/28/2021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10/28/2021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10/28/2021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10/28/2021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10/28/2021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10/28/2021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10/28/2021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10/28/2021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10/28/2021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wiftmile.com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bstract image">
            <a:extLst>
              <a:ext uri="{FF2B5EF4-FFF2-40B4-BE49-F238E27FC236}">
                <a16:creationId xmlns:a16="http://schemas.microsoft.com/office/drawing/2014/main" id="{8045422F-7258-40AC-BD2E-2469AA44892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82" name="Rectangle 81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355458"/>
            <a:ext cx="4775075" cy="1630907"/>
          </a:xfrm>
        </p:spPr>
        <p:txBody>
          <a:bodyPr>
            <a:normAutofit fontScale="90000"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Transportation Planning Nashville, TN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3995988"/>
            <a:ext cx="4775075" cy="55965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tx1"/>
                </a:solidFill>
              </a:rPr>
              <a:t>Scooter Snatchers</a:t>
            </a:r>
          </a:p>
        </p:txBody>
      </p:sp>
    </p:spTree>
    <p:extLst>
      <p:ext uri="{BB962C8B-B14F-4D97-AF65-F5344CB8AC3E}">
        <p14:creationId xmlns:p14="http://schemas.microsoft.com/office/powerpoint/2010/main" val="25842807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nterior of empty bus">
            <a:extLst>
              <a:ext uri="{FF2B5EF4-FFF2-40B4-BE49-F238E27FC236}">
                <a16:creationId xmlns:a16="http://schemas.microsoft.com/office/drawing/2014/main" id="{DB29BE8B-DAD0-439F-A832-2D20CA5E27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445" r="9068" b="2"/>
          <a:stretch/>
        </p:blipFill>
        <p:spPr>
          <a:xfrm>
            <a:off x="228599" y="237744"/>
            <a:ext cx="7696201" cy="638251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A166CFC-5584-4A65-812F-6D8E4365EE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rmAutofit/>
          </a:bodyPr>
          <a:lstStyle/>
          <a:p>
            <a:r>
              <a:rPr lang="en-US" dirty="0"/>
              <a:t>Transportation Goals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94A46AF4-25B6-44F6-8EA8-58916D03D0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/>
          <a:lstStyle/>
          <a:p>
            <a:r>
              <a:rPr lang="en-US" dirty="0"/>
              <a:t>Reduce Single Drivers</a:t>
            </a:r>
          </a:p>
          <a:p>
            <a:r>
              <a:rPr lang="en-US" dirty="0"/>
              <a:t>Mitigate Last Mile</a:t>
            </a:r>
          </a:p>
          <a:p>
            <a:r>
              <a:rPr lang="en-US" dirty="0"/>
              <a:t>Three by Three</a:t>
            </a:r>
          </a:p>
        </p:txBody>
      </p:sp>
    </p:spTree>
    <p:extLst>
      <p:ext uri="{BB962C8B-B14F-4D97-AF65-F5344CB8AC3E}">
        <p14:creationId xmlns:p14="http://schemas.microsoft.com/office/powerpoint/2010/main" val="833821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ABBC7-B2E7-47D7-BD20-49B1611B1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Reduce Single Drivers by SUMD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8CCB657-75EF-4ECD-92E5-E19B6B2D3F4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01564792"/>
              </p:ext>
            </p:extLst>
          </p:nvPr>
        </p:nvGraphicFramePr>
        <p:xfrm>
          <a:off x="1066800" y="2103120"/>
          <a:ext cx="10058400" cy="38496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059997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21F81-3CBB-4BA7-86F3-2C5C68C20C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Reduce Single Drivers by SUMD</a:t>
            </a:r>
          </a:p>
        </p:txBody>
      </p:sp>
      <p:pic>
        <p:nvPicPr>
          <p:cNvPr id="5" name="Content Placeholder 4" descr="Chart, bar chart&#10;&#10;Description automatically generated">
            <a:extLst>
              <a:ext uri="{FF2B5EF4-FFF2-40B4-BE49-F238E27FC236}">
                <a16:creationId xmlns:a16="http://schemas.microsoft.com/office/drawing/2014/main" id="{D859EC93-740B-4F4D-BAB3-CAD249A1E05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127125" y="2572544"/>
            <a:ext cx="4543425" cy="2809875"/>
          </a:xfrm>
          <a:prstGeom prst="rect">
            <a:avLst/>
          </a:prstGeom>
        </p:spPr>
      </p:pic>
      <p:pic>
        <p:nvPicPr>
          <p:cNvPr id="6" name="Content Placeholder 5" descr="Chart, bar chart&#10;&#10;Description automatically generated">
            <a:extLst>
              <a:ext uri="{FF2B5EF4-FFF2-40B4-BE49-F238E27FC236}">
                <a16:creationId xmlns:a16="http://schemas.microsoft.com/office/drawing/2014/main" id="{EAA9CBC5-6D6E-42B2-95AE-632EB2DDC1C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131809" y="2572545"/>
            <a:ext cx="4993391" cy="2809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9516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85A75-DC41-4720-8158-AA6E531DB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Reduce Single Drivers by SUMD</a:t>
            </a:r>
          </a:p>
        </p:txBody>
      </p:sp>
      <p:pic>
        <p:nvPicPr>
          <p:cNvPr id="9" name="Content Placeholder 8" descr="Text&#10;&#10;Description automatically generated">
            <a:extLst>
              <a:ext uri="{FF2B5EF4-FFF2-40B4-BE49-F238E27FC236}">
                <a16:creationId xmlns:a16="http://schemas.microsoft.com/office/drawing/2014/main" id="{4D8E4A14-8C08-4A29-BE34-03F35A5B52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305050" y="2356644"/>
            <a:ext cx="7581900" cy="3343275"/>
          </a:xfrm>
        </p:spPr>
      </p:pic>
    </p:spTree>
    <p:extLst>
      <p:ext uri="{BB962C8B-B14F-4D97-AF65-F5344CB8AC3E}">
        <p14:creationId xmlns:p14="http://schemas.microsoft.com/office/powerpoint/2010/main" val="184721151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A3378D20-1DED-44F0-B59E-5A95AD3A04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599" y="667988"/>
            <a:ext cx="7696201" cy="552202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35ABBC7-B2E7-47D7-BD20-49B1611B1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rmAutofit/>
          </a:bodyPr>
          <a:lstStyle/>
          <a:p>
            <a:r>
              <a:rPr lang="en-US"/>
              <a:t>Mitigate Last Mile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E19B27-B260-4EF6-B6A1-8028CD2F46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1500"/>
              <a:t>Making sure the scooters are in the promise zones</a:t>
            </a:r>
          </a:p>
          <a:p>
            <a:pPr>
              <a:lnSpc>
                <a:spcPct val="100000"/>
              </a:lnSpc>
            </a:pPr>
            <a:r>
              <a:rPr lang="en-US" sz="1500"/>
              <a:t>Match scooter parking with bus stops</a:t>
            </a:r>
          </a:p>
          <a:p>
            <a:pPr>
              <a:lnSpc>
                <a:spcPct val="100000"/>
              </a:lnSpc>
            </a:pPr>
            <a:endParaRPr lang="en-US" sz="1500"/>
          </a:p>
          <a:p>
            <a:pPr marL="0" indent="0">
              <a:lnSpc>
                <a:spcPct val="100000"/>
              </a:lnSpc>
              <a:buNone/>
            </a:pPr>
            <a:r>
              <a:rPr lang="en-US" sz="1500" i="1"/>
              <a:t>“</a:t>
            </a:r>
            <a:r>
              <a:rPr lang="en-US" sz="1500" i="1" err="1"/>
              <a:t>Micromobility</a:t>
            </a:r>
            <a:r>
              <a:rPr lang="en-US" sz="1500" i="1"/>
              <a:t> may be an important means of transportation in the Promise Zone to help mitigate the “last mile” problem that exists in connecting people where they live to public transportation.”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500"/>
          </a:p>
        </p:txBody>
      </p:sp>
    </p:spTree>
    <p:extLst>
      <p:ext uri="{BB962C8B-B14F-4D97-AF65-F5344CB8AC3E}">
        <p14:creationId xmlns:p14="http://schemas.microsoft.com/office/powerpoint/2010/main" val="2543030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bstract image">
            <a:extLst>
              <a:ext uri="{FF2B5EF4-FFF2-40B4-BE49-F238E27FC236}">
                <a16:creationId xmlns:a16="http://schemas.microsoft.com/office/drawing/2014/main" id="{8045422F-7258-40AC-BD2E-2469AA4489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82" name="Rectangle 81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355458"/>
            <a:ext cx="4775075" cy="1630907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THANK You!!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3995988"/>
            <a:ext cx="4775075" cy="55965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tx1"/>
                </a:solidFill>
              </a:rPr>
              <a:t>Scooter Snatchers</a:t>
            </a:r>
          </a:p>
        </p:txBody>
      </p:sp>
    </p:spTree>
    <p:extLst>
      <p:ext uri="{BB962C8B-B14F-4D97-AF65-F5344CB8AC3E}">
        <p14:creationId xmlns:p14="http://schemas.microsoft.com/office/powerpoint/2010/main" val="12545372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5185D-5E57-41D8-B157-CAA0C5EFA6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 anchor="ctr">
            <a:normAutofit/>
          </a:bodyPr>
          <a:lstStyle/>
          <a:p>
            <a:r>
              <a:rPr lang="en-US" dirty="0"/>
              <a:t>Agenda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374145C-EAD0-4235-99F2-0CA050D596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07376927"/>
              </p:ext>
            </p:extLst>
          </p:nvPr>
        </p:nvGraphicFramePr>
        <p:xfrm>
          <a:off x="1066800" y="2103120"/>
          <a:ext cx="10058400" cy="38496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30479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Video 9">
            <a:extLst>
              <a:ext uri="{FF2B5EF4-FFF2-40B4-BE49-F238E27FC236}">
                <a16:creationId xmlns:a16="http://schemas.microsoft.com/office/drawing/2014/main" id="{A53F0D96-DE86-4776-A156-C5FB8DB9760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r="31979" b="-1"/>
          <a:stretch/>
        </p:blipFill>
        <p:spPr>
          <a:xfrm>
            <a:off x="228599" y="237744"/>
            <a:ext cx="7696201" cy="638251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3268505-FEFB-4855-9CB5-F614AB005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rmAutofit/>
          </a:bodyPr>
          <a:lstStyle/>
          <a:p>
            <a:r>
              <a:rPr lang="en-US" dirty="0"/>
              <a:t>Keep Companies Making Profits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A8B6C1E8-D8E9-4B54-9AA7-8086A5F988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/>
          <a:lstStyle/>
          <a:p>
            <a:r>
              <a:rPr lang="en-US" dirty="0"/>
              <a:t>How does Metro Nashville keep Micromobility Profitable in 2021?</a:t>
            </a:r>
          </a:p>
        </p:txBody>
      </p:sp>
    </p:spTree>
    <p:extLst>
      <p:ext uri="{BB962C8B-B14F-4D97-AF65-F5344CB8AC3E}">
        <p14:creationId xmlns:p14="http://schemas.microsoft.com/office/powerpoint/2010/main" val="2073807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mute="1">
                <p:cTn id="22" repeatCount="indefinite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  <p:bldLst>
      <p:bldP spid="2" grpId="0"/>
      <p:bldP spid="14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FE5EFA7A-ACA8-4EFB-8E1B-60D49F84FF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373" y="399394"/>
            <a:ext cx="11424744" cy="6095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11991"/>
      </p:ext>
    </p:extLst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FE4F9-7C77-4A0C-A527-678B592AB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Keep Companies Making Profits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1D11CD-8F91-42C7-9E37-3ACCFA9C57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Work with companies that have lower percentages of Scooters</a:t>
            </a:r>
          </a:p>
          <a:p>
            <a:r>
              <a:rPr lang="en-US" dirty="0"/>
              <a:t>Rethink about what scooter companies to contract with</a:t>
            </a:r>
          </a:p>
          <a:p>
            <a:r>
              <a:rPr lang="en-US" dirty="0"/>
              <a:t>Ads for scooters or “Grand Opening”</a:t>
            </a:r>
          </a:p>
          <a:p>
            <a:pPr lvl="1"/>
            <a:r>
              <a:rPr lang="en-US" dirty="0"/>
              <a:t>Initiative for more sidewalks around Nashville include rebranding of “Scooter Etiquette”</a:t>
            </a:r>
          </a:p>
          <a:p>
            <a:r>
              <a:rPr lang="en-US" dirty="0"/>
              <a:t>Standardize reporting data for scalability</a:t>
            </a:r>
          </a:p>
          <a:p>
            <a:pPr lvl="1"/>
            <a:r>
              <a:rPr lang="en-US" dirty="0"/>
              <a:t>Standardize logging for pings, charging, and trips </a:t>
            </a:r>
          </a:p>
          <a:p>
            <a:r>
              <a:rPr lang="en-US" dirty="0"/>
              <a:t>Bus pass gives discounts for scooter riders</a:t>
            </a:r>
          </a:p>
          <a:p>
            <a:r>
              <a:rPr lang="en-US" dirty="0"/>
              <a:t>Incentives for lesser known companies to be last mile solutions</a:t>
            </a:r>
          </a:p>
          <a:p>
            <a:r>
              <a:rPr lang="en-US" dirty="0"/>
              <a:t>Have Scooter Juicers redistribute scooters in Promise Zone</a:t>
            </a:r>
          </a:p>
        </p:txBody>
      </p:sp>
    </p:spTree>
    <p:extLst>
      <p:ext uri="{BB962C8B-B14F-4D97-AF65-F5344CB8AC3E}">
        <p14:creationId xmlns:p14="http://schemas.microsoft.com/office/powerpoint/2010/main" val="1074490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lawnmower outside a building&#10;&#10;Description automatically generated with low confidence">
            <a:extLst>
              <a:ext uri="{FF2B5EF4-FFF2-40B4-BE49-F238E27FC236}">
                <a16:creationId xmlns:a16="http://schemas.microsoft.com/office/drawing/2014/main" id="{197E115B-10AD-4494-B21E-67587130F79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" b="9860"/>
          <a:stretch/>
        </p:blipFill>
        <p:spPr>
          <a:xfrm>
            <a:off x="228599" y="237744"/>
            <a:ext cx="7696201" cy="6382512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itle 2">
            <a:extLst>
              <a:ext uri="{FF2B5EF4-FFF2-40B4-BE49-F238E27FC236}">
                <a16:creationId xmlns:a16="http://schemas.microsoft.com/office/drawing/2014/main" id="{38BDD5E5-D94C-49AC-A564-4A436244F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/>
          <a:lstStyle/>
          <a:p>
            <a:r>
              <a:rPr lang="en-US" dirty="0"/>
              <a:t>Scooter Piling Challenge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42E3FD65-9783-4D12-9722-6399006ED5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/>
          <a:lstStyle/>
          <a:p>
            <a:r>
              <a:rPr lang="en-US" dirty="0"/>
              <a:t>Discouraging the piling of Scooters</a:t>
            </a:r>
          </a:p>
        </p:txBody>
      </p:sp>
    </p:spTree>
    <p:extLst>
      <p:ext uri="{BB962C8B-B14F-4D97-AF65-F5344CB8AC3E}">
        <p14:creationId xmlns:p14="http://schemas.microsoft.com/office/powerpoint/2010/main" val="2685202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2C4AEB-76B1-4917-83C6-2CC52FDCC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Discourage Piling of Scooters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A1A3FA-2EF2-4E49-B2A6-F72E598970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600" dirty="0"/>
              <a:t>Incentive for parking scooter in a certain area</a:t>
            </a:r>
          </a:p>
          <a:p>
            <a:pPr lvl="1"/>
            <a:r>
              <a:rPr lang="en-US" sz="1600" dirty="0"/>
              <a:t>Discount on next ride</a:t>
            </a:r>
          </a:p>
          <a:p>
            <a:pPr lvl="1"/>
            <a:r>
              <a:rPr lang="en-US" sz="1600" dirty="0"/>
              <a:t>Discount on existing ride</a:t>
            </a:r>
          </a:p>
          <a:p>
            <a:pPr marL="274320" lvl="1" indent="0">
              <a:buNone/>
            </a:pPr>
            <a:endParaRPr lang="en-US" sz="1600" dirty="0"/>
          </a:p>
          <a:p>
            <a:r>
              <a:rPr lang="en-US" sz="1600" dirty="0" err="1"/>
              <a:t>Deadzone</a:t>
            </a:r>
            <a:endParaRPr lang="en-US" sz="1600" dirty="0"/>
          </a:p>
          <a:p>
            <a:pPr lvl="1"/>
            <a:r>
              <a:rPr lang="en-US" sz="1600" dirty="0"/>
              <a:t>Signage to warn scooter riders of approaching </a:t>
            </a:r>
            <a:r>
              <a:rPr lang="en-US" sz="1600" dirty="0" err="1"/>
              <a:t>deadzones</a:t>
            </a:r>
            <a:endParaRPr lang="en-US" sz="1600" dirty="0"/>
          </a:p>
          <a:p>
            <a:pPr lvl="2"/>
            <a:r>
              <a:rPr lang="en-US" sz="1600" dirty="0"/>
              <a:t>Where to place scooters inside the </a:t>
            </a:r>
            <a:r>
              <a:rPr lang="en-US" sz="1600" dirty="0" err="1"/>
              <a:t>deadzone</a:t>
            </a:r>
            <a:r>
              <a:rPr lang="en-US" sz="1600" dirty="0"/>
              <a:t> (scooter parking)</a:t>
            </a:r>
          </a:p>
          <a:p>
            <a:pPr lvl="1"/>
            <a:r>
              <a:rPr lang="en-US" sz="1600" dirty="0"/>
              <a:t>Vocalize countdown warning of </a:t>
            </a:r>
            <a:r>
              <a:rPr lang="en-US" sz="1600" dirty="0" err="1"/>
              <a:t>deadzone</a:t>
            </a:r>
            <a:endParaRPr lang="en-US" sz="1600" dirty="0"/>
          </a:p>
          <a:p>
            <a:pPr marL="274320" lvl="1" indent="0">
              <a:buNone/>
            </a:pPr>
            <a:endParaRPr lang="en-US" sz="1600" dirty="0"/>
          </a:p>
          <a:p>
            <a:r>
              <a:rPr lang="en-US" sz="1600" dirty="0"/>
              <a:t>Work with Scooter Parking Companies to assist with charging and parking of scooters</a:t>
            </a:r>
          </a:p>
          <a:p>
            <a:pPr lvl="1"/>
            <a:r>
              <a:rPr lang="en-US" sz="1600" dirty="0" err="1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Swiftmile</a:t>
            </a:r>
            <a:endParaRPr lang="en-US" sz="1600" dirty="0"/>
          </a:p>
          <a:p>
            <a:pPr marL="27432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7318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CDE1E-24CA-43C4-8A8D-EB24A1A3EE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Rogue Scooters!</a:t>
            </a:r>
          </a:p>
        </p:txBody>
      </p:sp>
    </p:spTree>
    <p:extLst>
      <p:ext uri="{BB962C8B-B14F-4D97-AF65-F5344CB8AC3E}">
        <p14:creationId xmlns:p14="http://schemas.microsoft.com/office/powerpoint/2010/main" val="31896389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48627-AB58-4AD6-8B69-B85BB3E31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Believe it or Not!</a:t>
            </a:r>
          </a:p>
        </p:txBody>
      </p:sp>
      <p:pic>
        <p:nvPicPr>
          <p:cNvPr id="6" name="Content Placeholder 5" descr="Chart, map&#10;&#10;Description automatically generated">
            <a:extLst>
              <a:ext uri="{FF2B5EF4-FFF2-40B4-BE49-F238E27FC236}">
                <a16:creationId xmlns:a16="http://schemas.microsoft.com/office/drawing/2014/main" id="{D01AFC95-D914-414E-89C1-7B530949EDE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104952" y="2103438"/>
            <a:ext cx="4587771" cy="3748087"/>
          </a:xfrm>
        </p:spPr>
      </p:pic>
      <p:pic>
        <p:nvPicPr>
          <p:cNvPr id="8" name="Content Placeholder 7" descr="Map&#10;&#10;Description automatically generated">
            <a:extLst>
              <a:ext uri="{FF2B5EF4-FFF2-40B4-BE49-F238E27FC236}">
                <a16:creationId xmlns:a16="http://schemas.microsoft.com/office/drawing/2014/main" id="{E806B8E1-7A12-4526-81CF-B4CAC012490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5860601" y="2103438"/>
            <a:ext cx="5264600" cy="3748087"/>
          </a:xfrm>
        </p:spPr>
      </p:pic>
    </p:spTree>
    <p:extLst>
      <p:ext uri="{BB962C8B-B14F-4D97-AF65-F5344CB8AC3E}">
        <p14:creationId xmlns:p14="http://schemas.microsoft.com/office/powerpoint/2010/main" val="17143838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FIVE">
      <a:dk1>
        <a:sysClr val="windowText" lastClr="000000"/>
      </a:dk1>
      <a:lt1>
        <a:sysClr val="window" lastClr="FFFFFF"/>
      </a:lt1>
      <a:dk2>
        <a:srgbClr val="505046"/>
      </a:dk2>
      <a:lt2>
        <a:srgbClr val="F5F6F4"/>
      </a:lt2>
      <a:accent1>
        <a:srgbClr val="57903F"/>
      </a:accent1>
      <a:accent2>
        <a:srgbClr val="F03F2B"/>
      </a:accent2>
      <a:accent3>
        <a:srgbClr val="3488A0"/>
      </a:accent3>
      <a:accent4>
        <a:srgbClr val="F8D22F"/>
      </a:accent4>
      <a:accent5>
        <a:srgbClr val="5CC6D6"/>
      </a:accent5>
      <a:accent6>
        <a:srgbClr val="B8D233"/>
      </a:accent6>
      <a:hlink>
        <a:srgbClr val="00B0F0"/>
      </a:hlink>
      <a:folHlink>
        <a:srgbClr val="B2B2B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iginal 5_01_Win32" id="{77344C68-A3F1-476B-8680-97D7F429B46B}" vid="{89780073-58E8-4DFF-BF29-BA99F805284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CDB58277-F8DF-46FF-84EC-EF41B835E69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D276E62-80A3-44DD-9BCC-97ED2B99B57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37651BA-F45C-4845-9AB3-E0A65B39F5E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{79847685-FA77-4205-8DF9-CA0BDA8748A2}tf78438558_win32</Template>
  <TotalTime>903</TotalTime>
  <Words>326</Words>
  <Application>Microsoft Office PowerPoint</Application>
  <PresentationFormat>Widescreen</PresentationFormat>
  <Paragraphs>76</Paragraphs>
  <Slides>15</Slides>
  <Notes>14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Calibri</vt:lpstr>
      <vt:lpstr>Century Gothic</vt:lpstr>
      <vt:lpstr>Garamond</vt:lpstr>
      <vt:lpstr>SavonVTI</vt:lpstr>
      <vt:lpstr>Transportation Planning Nashville, TN</vt:lpstr>
      <vt:lpstr>Agenda</vt:lpstr>
      <vt:lpstr>Keep Companies Making Profits</vt:lpstr>
      <vt:lpstr>PowerPoint Presentation</vt:lpstr>
      <vt:lpstr>Keep Companies Making Profits</vt:lpstr>
      <vt:lpstr>Scooter Piling Challenge</vt:lpstr>
      <vt:lpstr>Discourage Piling of Scooters</vt:lpstr>
      <vt:lpstr>Rogue Scooters!</vt:lpstr>
      <vt:lpstr>Believe it or Not!</vt:lpstr>
      <vt:lpstr>Transportation Goals</vt:lpstr>
      <vt:lpstr>Reduce Single Drivers by SUMD</vt:lpstr>
      <vt:lpstr>Reduce Single Drivers by SUMD</vt:lpstr>
      <vt:lpstr>Reduce Single Drivers by SUMD</vt:lpstr>
      <vt:lpstr>Mitigate Last Mile Challenges</vt:lpstr>
      <vt:lpstr>THANK You!!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Transportation Planning Nashville, TN</dc:title>
  <dc:creator>Robert LaNier</dc:creator>
  <cp:lastModifiedBy>Robert LaNier</cp:lastModifiedBy>
  <cp:revision>16</cp:revision>
  <dcterms:created xsi:type="dcterms:W3CDTF">2021-10-27T01:37:31Z</dcterms:created>
  <dcterms:modified xsi:type="dcterms:W3CDTF">2021-10-28T23:39:10Z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